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5.xml.rels" ContentType="application/vnd.openxmlformats-package.relationships+xml"/>
  <Override PartName="/ppt/notesSlides/notesSlide25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2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62.png" ContentType="image/png"/>
  <Override PartName="/ppt/media/image61.png" ContentType="image/png"/>
  <Override PartName="/ppt/media/image60.png" ContentType="image/png"/>
  <Override PartName="/ppt/media/image56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1.jpeg" ContentType="image/jpe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23.jpeg" ContentType="image/jpeg"/>
  <Override PartName="/ppt/media/image14.png" ContentType="image/png"/>
  <Override PartName="/ppt/media/image13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12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41.png" ContentType="image/png"/>
  <Override PartName="/ppt/media/image58.png" ContentType="image/png"/>
  <Override PartName="/ppt/media/image6.jpeg" ContentType="image/jpeg"/>
  <Override PartName="/ppt/media/image8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2.png" ContentType="image/png"/>
  <Override PartName="/ppt/media/image16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
</Relationships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Ozone/Wayland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FishGL</c:v>
                </c:pt>
                <c:pt idx="1">
                  <c:v>SpeedDOMMeter</c:v>
                </c:pt>
                <c:pt idx="2">
                  <c:v>MotionMark</c:v>
                </c:pt>
                <c:pt idx="3">
                  <c:v>Basemark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50</c:v>
                </c:pt>
                <c:pt idx="1">
                  <c:v>165</c:v>
                </c:pt>
                <c:pt idx="2">
                  <c:v>16</c:v>
                </c:pt>
                <c:pt idx="3">
                  <c:v>447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Ozone/X11</c:v>
                </c:pt>
              </c:strCache>
            </c:strRef>
          </c:tx>
          <c:spPr>
            <a:solidFill>
              <a:srgbClr val="ff420e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FishGL</c:v>
                </c:pt>
                <c:pt idx="1">
                  <c:v>SpeedDOMMeter</c:v>
                </c:pt>
                <c:pt idx="2">
                  <c:v>MotionMark</c:v>
                </c:pt>
                <c:pt idx="3">
                  <c:v>Basemark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60</c:v>
                </c:pt>
                <c:pt idx="1">
                  <c:v>165</c:v>
                </c:pt>
                <c:pt idx="2">
                  <c:v>380</c:v>
                </c:pt>
                <c:pt idx="3">
                  <c:v>502</c:v>
                </c:pt>
              </c:numCache>
            </c:numRef>
          </c:val>
        </c:ser>
        <c:gapWidth val="100"/>
        <c:overlap val="0"/>
        <c:axId val="78881246"/>
        <c:axId val="52550099"/>
      </c:barChart>
      <c:catAx>
        <c:axId val="78881246"/>
        <c:scaling>
          <c:orientation val="minMax"/>
        </c:scaling>
        <c:delete val="0"/>
        <c:axPos val="b"/>
        <c:numFmt formatCode="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</a:p>
        </c:txPr>
        <c:crossAx val="52550099"/>
        <c:crosses val="autoZero"/>
        <c:auto val="1"/>
        <c:lblAlgn val="ctr"/>
        <c:lblOffset val="100"/>
      </c:catAx>
      <c:valAx>
        <c:axId val="5255009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</a:p>
        </c:txPr>
        <c:crossAx val="78881246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994CB1C-1A4D-4A87-9109-564E98CBD54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7840" cy="431604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4143240" y="9120240"/>
            <a:ext cx="31665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1C9FF42-953B-484E-BC1B-D467D8046612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7902720" y="6047280"/>
            <a:ext cx="866520" cy="755280"/>
          </a:xfrm>
          <a:prstGeom prst="rect">
            <a:avLst/>
          </a:prstGeom>
          <a:ln>
            <a:noFill/>
          </a:ln>
        </p:spPr>
      </p:pic>
      <p:pic>
        <p:nvPicPr>
          <p:cNvPr id="1" name="그림 4" descr=""/>
          <p:cNvPicPr/>
          <p:nvPr/>
        </p:nvPicPr>
        <p:blipFill>
          <a:blip r:embed="rId3"/>
          <a:stretch/>
        </p:blipFill>
        <p:spPr>
          <a:xfrm>
            <a:off x="6557040" y="6193800"/>
            <a:ext cx="1154520" cy="5022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"/>
          <p:cNvPicPr/>
          <p:nvPr/>
        </p:nvPicPr>
        <p:blipFill>
          <a:blip r:embed="rId2"/>
          <a:stretch/>
        </p:blipFill>
        <p:spPr>
          <a:xfrm>
            <a:off x="7902720" y="5867280"/>
            <a:ext cx="866520" cy="755280"/>
          </a:xfrm>
          <a:prstGeom prst="rect">
            <a:avLst/>
          </a:prstGeom>
          <a:ln>
            <a:noFill/>
          </a:ln>
        </p:spPr>
      </p:pic>
      <p:pic>
        <p:nvPicPr>
          <p:cNvPr id="39" name="Picture 4" descr=""/>
          <p:cNvPicPr/>
          <p:nvPr/>
        </p:nvPicPr>
        <p:blipFill>
          <a:blip r:embed="rId3"/>
          <a:stretch/>
        </p:blipFill>
        <p:spPr>
          <a:xfrm>
            <a:off x="-55440" y="0"/>
            <a:ext cx="9195840" cy="6901920"/>
          </a:xfrm>
          <a:prstGeom prst="rect">
            <a:avLst/>
          </a:prstGeom>
          <a:ln>
            <a:noFill/>
          </a:ln>
        </p:spPr>
      </p:pic>
      <p:pic>
        <p:nvPicPr>
          <p:cNvPr id="40" name="Picture 7" descr=""/>
          <p:cNvPicPr/>
          <p:nvPr/>
        </p:nvPicPr>
        <p:blipFill>
          <a:blip r:embed="rId4"/>
          <a:stretch/>
        </p:blipFill>
        <p:spPr>
          <a:xfrm>
            <a:off x="7902720" y="6047280"/>
            <a:ext cx="866520" cy="755280"/>
          </a:xfrm>
          <a:prstGeom prst="rect">
            <a:avLst/>
          </a:prstGeom>
          <a:ln>
            <a:noFill/>
          </a:ln>
        </p:spPr>
      </p:pic>
      <p:pic>
        <p:nvPicPr>
          <p:cNvPr id="41" name="그림 40" descr=""/>
          <p:cNvPicPr/>
          <p:nvPr/>
        </p:nvPicPr>
        <p:blipFill>
          <a:blip r:embed="rId5"/>
          <a:stretch/>
        </p:blipFill>
        <p:spPr>
          <a:xfrm>
            <a:off x="6557040" y="6193800"/>
            <a:ext cx="1154520" cy="50220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6" descr=""/>
          <p:cNvPicPr/>
          <p:nvPr/>
        </p:nvPicPr>
        <p:blipFill>
          <a:blip r:embed="rId2"/>
          <a:stretch/>
        </p:blipFill>
        <p:spPr>
          <a:xfrm>
            <a:off x="7902720" y="5975280"/>
            <a:ext cx="866520" cy="755280"/>
          </a:xfrm>
          <a:prstGeom prst="rect">
            <a:avLst/>
          </a:prstGeom>
          <a:ln>
            <a:noFill/>
          </a:ln>
        </p:spPr>
      </p:pic>
      <p:pic>
        <p:nvPicPr>
          <p:cNvPr id="79" name="그림 78" descr=""/>
          <p:cNvPicPr/>
          <p:nvPr/>
        </p:nvPicPr>
        <p:blipFill>
          <a:blip r:embed="rId3"/>
          <a:stretch/>
        </p:blipFill>
        <p:spPr>
          <a:xfrm>
            <a:off x="6557040" y="6193800"/>
            <a:ext cx="1154520" cy="50220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6" descr=""/>
          <p:cNvPicPr/>
          <p:nvPr/>
        </p:nvPicPr>
        <p:blipFill>
          <a:blip r:embed="rId2"/>
          <a:stretch/>
        </p:blipFill>
        <p:spPr>
          <a:xfrm>
            <a:off x="7902720" y="5867280"/>
            <a:ext cx="866520" cy="755280"/>
          </a:xfrm>
          <a:prstGeom prst="rect">
            <a:avLst/>
          </a:prstGeom>
          <a:ln>
            <a:noFill/>
          </a:ln>
        </p:spPr>
      </p:pic>
      <p:pic>
        <p:nvPicPr>
          <p:cNvPr id="117" name="Picture 4" descr=""/>
          <p:cNvPicPr/>
          <p:nvPr/>
        </p:nvPicPr>
        <p:blipFill>
          <a:blip r:embed="rId3"/>
          <a:stretch/>
        </p:blipFill>
        <p:spPr>
          <a:xfrm>
            <a:off x="-55440" y="0"/>
            <a:ext cx="9195840" cy="6901920"/>
          </a:xfrm>
          <a:prstGeom prst="rect">
            <a:avLst/>
          </a:prstGeom>
          <a:ln>
            <a:noFill/>
          </a:ln>
        </p:spPr>
      </p:pic>
      <p:pic>
        <p:nvPicPr>
          <p:cNvPr id="118" name="Picture 7" descr=""/>
          <p:cNvPicPr/>
          <p:nvPr/>
        </p:nvPicPr>
        <p:blipFill>
          <a:blip r:embed="rId4"/>
          <a:stretch/>
        </p:blipFill>
        <p:spPr>
          <a:xfrm>
            <a:off x="7902720" y="6011280"/>
            <a:ext cx="866520" cy="755280"/>
          </a:xfrm>
          <a:prstGeom prst="rect">
            <a:avLst/>
          </a:prstGeom>
          <a:ln>
            <a:noFill/>
          </a:ln>
        </p:spPr>
      </p:pic>
      <p:pic>
        <p:nvPicPr>
          <p:cNvPr id="119" name="그림 118" descr=""/>
          <p:cNvPicPr/>
          <p:nvPr/>
        </p:nvPicPr>
        <p:blipFill>
          <a:blip r:embed="rId5"/>
          <a:stretch/>
        </p:blipFill>
        <p:spPr>
          <a:xfrm>
            <a:off x="6557040" y="6193800"/>
            <a:ext cx="1154520" cy="502200"/>
          </a:xfrm>
          <a:prstGeom prst="rect">
            <a:avLst/>
          </a:prstGeom>
          <a:ln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github.com/Igalia/chromium" TargetMode="External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docs.google.com/presentation/d/1HCGv8XUXgedSu7F_qi-6_Z9PnWlyH8knx6MLuieYcmg/edit#slide=id.p3" TargetMode="External"/><Relationship Id="rId2" Type="http://schemas.openxmlformats.org/officeDocument/2006/relationships/hyperlink" Target="https://blogs.igalia.com/jaragunde/files/2017/05/open-source-browser-space.pdf" TargetMode="External"/><Relationship Id="rId3" Type="http://schemas.openxmlformats.org/officeDocument/2006/relationships/hyperlink" Target="https://docs.google.com/document/d/118Cmq_dedHOr4jfyVeE4jBhV7hXzhnaVCqegNMGano0/edit#heading=h.hfcsgc1srzd1" TargetMode="External"/><Relationship Id="rId4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0400" cy="6854400"/>
          </a:xfrm>
          <a:prstGeom prst="rect">
            <a:avLst/>
          </a:prstGeom>
          <a:ln>
            <a:noFill/>
          </a:ln>
        </p:spPr>
      </p:pic>
      <p:pic>
        <p:nvPicPr>
          <p:cNvPr id="162" name="Picture 1" descr=""/>
          <p:cNvPicPr/>
          <p:nvPr/>
        </p:nvPicPr>
        <p:blipFill>
          <a:blip r:embed="rId2"/>
          <a:stretch/>
        </p:blipFill>
        <p:spPr>
          <a:xfrm>
            <a:off x="295920" y="606600"/>
            <a:ext cx="2255760" cy="197892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236520" y="3505320"/>
            <a:ext cx="6061320" cy="17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Chromium’s Way to</a:t>
            </a: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
</a:t>
            </a: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Wayland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October 11,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94400" y="5122800"/>
            <a:ext cx="265752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8760" rIns="68760" tIns="34200" bIns="342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Gyuyoung Kim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Igalia, GENIVI Alliance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Line 3"/>
          <p:cNvSpPr/>
          <p:nvPr/>
        </p:nvSpPr>
        <p:spPr>
          <a:xfrm>
            <a:off x="303480" y="4997880"/>
            <a:ext cx="4169880" cy="36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4"/>
          <p:cNvSpPr/>
          <p:nvPr/>
        </p:nvSpPr>
        <p:spPr>
          <a:xfrm>
            <a:off x="339120" y="5955480"/>
            <a:ext cx="8461800" cy="63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This work is licensed under a Creative Commons Attribution-Share Alike 4.0 (CC BY-SA 4.0)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GENIVI is a registered trademark of the GENIVI Alliance in the USA and other countries.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2AE480E-DB4D-4437-B249-02E069825D97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Background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457200" y="1604520"/>
            <a:ext cx="8226720" cy="19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Ozone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Abstraction layer for the construction of accelerated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surfaces underlying the Aura toolkit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input devices assignment and event handling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그림 240" descr=""/>
          <p:cNvPicPr/>
          <p:nvPr/>
        </p:nvPicPr>
        <p:blipFill>
          <a:blip r:embed="rId1"/>
          <a:stretch/>
        </p:blipFill>
        <p:spPr>
          <a:xfrm>
            <a:off x="1051560" y="3323880"/>
            <a:ext cx="3769560" cy="299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49151C6-E568-4864-9E4C-0D4DF5D99B55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History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457200" y="1604520"/>
            <a:ext cx="8226720" cy="333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Ozone/Wayland project had been started by Intel since 2014 as their own Opensource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project entered maintenance mode in December 2015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However there was conflicts between Intel’s implementation and Google’s plan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Intel’s implementation vs. Chromium servicification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62005C2-64E9-4FA9-A125-3FCEE407437F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History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34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Eventually Intel stopped managing the Ozone/Wayland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그림 249" descr=""/>
          <p:cNvPicPr/>
          <p:nvPr/>
        </p:nvPicPr>
        <p:blipFill>
          <a:blip r:embed="rId1"/>
          <a:stretch/>
        </p:blipFill>
        <p:spPr>
          <a:xfrm>
            <a:off x="424440" y="2579040"/>
            <a:ext cx="3707280" cy="2977560"/>
          </a:xfrm>
          <a:prstGeom prst="rect">
            <a:avLst/>
          </a:prstGeom>
          <a:ln>
            <a:noFill/>
          </a:ln>
        </p:spPr>
      </p:pic>
      <p:pic>
        <p:nvPicPr>
          <p:cNvPr id="252" name="그림 250" descr=""/>
          <p:cNvPicPr/>
          <p:nvPr/>
        </p:nvPicPr>
        <p:blipFill>
          <a:blip r:embed="rId2"/>
          <a:stretch/>
        </p:blipFill>
        <p:spPr>
          <a:xfrm>
            <a:off x="4502880" y="2671200"/>
            <a:ext cx="4086720" cy="2793240"/>
          </a:xfrm>
          <a:prstGeom prst="rect">
            <a:avLst/>
          </a:prstGeom>
          <a:ln>
            <a:noFill/>
          </a:ln>
        </p:spPr>
      </p:pic>
      <p:sp>
        <p:nvSpPr>
          <p:cNvPr id="253" name="CustomShape 5"/>
          <p:cNvSpPr/>
          <p:nvPr/>
        </p:nvSpPr>
        <p:spPr>
          <a:xfrm>
            <a:off x="4068000" y="3861000"/>
            <a:ext cx="4345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76719FB-DABA-435A-8DE1-22DCD1195BB7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History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457200" y="1604520"/>
            <a:ext cx="8226360" cy="25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Igalia decided to start a new project with same end goal with Intel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We fixed Ozone’s Wayland backend in Chromium mainline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Didn’t start to upstream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Succeed to launch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content shell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Ozone/Wayland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그림 256" descr=""/>
          <p:cNvPicPr/>
          <p:nvPr/>
        </p:nvPicPr>
        <p:blipFill>
          <a:blip r:embed="rId1"/>
          <a:stretch/>
        </p:blipFill>
        <p:spPr>
          <a:xfrm>
            <a:off x="4500000" y="3213000"/>
            <a:ext cx="4059720" cy="256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C3F3700-A735-4E18-8044-2BAA259B717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History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457200" y="1604520"/>
            <a:ext cx="8592840" cy="41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Igalia got in touch with Google/Chromium developers to understand their plans for Ozone/Wayland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Mus/Ash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Igalia decided to follow up Chromium’s new architecture for Ozone/Wayland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F777204-63BD-4E55-96BE-A2245CE97B3B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History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6"/>
          <p:cNvSpPr/>
          <p:nvPr/>
        </p:nvSpPr>
        <p:spPr>
          <a:xfrm>
            <a:off x="457200" y="1604520"/>
            <a:ext cx="8592840" cy="41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Start to work on Ozone/Wayland in earnest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problems at that time prior to Sep. 2016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Partial upstream from original Intel’s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Insufficient documentation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Limited buildbot coverage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Improved by Igalia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Brought up of Ozone’s Wayland backend in Chromium trunk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Start experimenting with Ozone on Chromium desktop as well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Setup buildbots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Design discussion with Robert Kroeger who is a lead UI framework at Google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8DDAD03-3345-4BE6-96D1-C2B739B89A1F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History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457200" y="1604520"/>
            <a:ext cx="822672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Finally Igalia exhibited initial Chromium Wayland on R-Car M3 board at CES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그림 275" descr=""/>
          <p:cNvPicPr/>
          <p:nvPr/>
        </p:nvPicPr>
        <p:blipFill>
          <a:blip r:embed="rId1"/>
          <a:stretch/>
        </p:blipFill>
        <p:spPr>
          <a:xfrm>
            <a:off x="999360" y="2751480"/>
            <a:ext cx="1500120" cy="148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3" restart="whenNotActive" nodeType="interactiveSeq" fill="hold">
                <p:childTnLst>
                  <p:par>
                    <p:cTn id="34" fill="hold">
                      <p:stCondLst/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05E7756-C92F-4BA3-A7DC-06ABC4D44763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Demo of Chromium Wayland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4234680" y="3272040"/>
            <a:ext cx="7171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7"/>
          <p:cNvSpPr/>
          <p:nvPr/>
        </p:nvSpPr>
        <p:spPr>
          <a:xfrm>
            <a:off x="4234680" y="3272040"/>
            <a:ext cx="7171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9" restart="whenNotActive" nodeType="interactiveSeq" fill="hold">
                <p:childTnLst>
                  <p:par>
                    <p:cTn id="40" fill="hold">
                      <p:stCondLst/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256B06D-ACF5-4BD9-8223-703DF668037B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6"/>
          <p:cNvSpPr/>
          <p:nvPr/>
        </p:nvSpPr>
        <p:spPr>
          <a:xfrm>
            <a:off x="457200" y="1820520"/>
            <a:ext cx="375444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some benchmarks,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Ozone/Wayland is still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slightly lower performance compared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X11 version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2" name="차트 289"/>
          <p:cNvGraphicFramePr/>
          <p:nvPr/>
        </p:nvGraphicFramePr>
        <p:xfrm>
          <a:off x="4247640" y="2061000"/>
          <a:ext cx="4799880" cy="282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3" name="CustomShape 7"/>
          <p:cNvSpPr/>
          <p:nvPr/>
        </p:nvSpPr>
        <p:spPr>
          <a:xfrm>
            <a:off x="456120" y="4808160"/>
            <a:ext cx="3440160" cy="12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System under test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HW: Dell XPS15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CPU: i7 cpu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RAM: 16GB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 : Igalia Ozone wayland github on 27th Sep.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8"/>
          <p:cNvSpPr/>
          <p:nvPr/>
        </p:nvSpPr>
        <p:spPr>
          <a:xfrm>
            <a:off x="4390200" y="4890240"/>
            <a:ext cx="1621440" cy="2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Bigger score is better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513A114-EB5D-4C9C-8A69-5674C5BD1BD0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457200" y="1820520"/>
            <a:ext cx="8318520" cy="119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After rebasing Ozone/Wayland version based on Chromium m62, rendering performance is much faster than before on R-Car m3 board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1" name="그림 298" descr=""/>
          <p:cNvPicPr/>
          <p:nvPr/>
        </p:nvPicPr>
        <p:blipFill>
          <a:blip r:embed="rId1"/>
          <a:stretch/>
        </p:blipFill>
        <p:spPr>
          <a:xfrm>
            <a:off x="1359000" y="3615480"/>
            <a:ext cx="1500120" cy="148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7" restart="whenNotActive" nodeType="interactiveSeq" fill="hold">
                <p:childTnLst>
                  <p:par>
                    <p:cTn id="48" fill="hold">
                      <p:stCondLst/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74760" y="2810160"/>
            <a:ext cx="7768800" cy="13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457200" y="1604520"/>
            <a:ext cx="8226000" cy="39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 of Igalia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Background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Todo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Plan to upstream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Rebase strategy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to run Chromium wayland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5756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Content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7CFEC7E3-224E-400B-B102-C29BD34447F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Todo 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457200" y="1604520"/>
            <a:ext cx="8226720" cy="42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Fix drag and drop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Fix clipboard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works as in internal window mode)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 screen support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Non-English keyboard layouts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Window closing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Mouse cursor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Ensure no feature losses or major performance penalties when compared to stock Chromium X11/Linux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Start to upstream the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75C819B-3B35-4E90-9AC1-DAA91B013780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Plan to upstream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6"/>
          <p:cNvSpPr/>
          <p:nvPr/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WebEngine Hackfest on 1-3 October 2017, Antonio and Maksim have talked with Robert (Lead of Ozone at Google) about the upstream plan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Changes will be split in two big parts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will start upstreaming one of them immediately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51CB61B-E904-4577-B762-4BAFE16ED82D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Rebase strategy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457200" y="1604520"/>
            <a:ext cx="8226720" cy="448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Ozone wayland has been developed at 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https://github.com/Igalia/chromium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Rebased every week against Chromium ToT. Our goal is to be as close as possible to the latest Chromium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Every week, a member of the Igalia Chromium team takes the rebase shift.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Commits that are complementary of each other, receive a "fixup!" prefix on the commit title, and keep the rest of original commit title unchanged.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0" name="그림 317" descr=""/>
          <p:cNvPicPr/>
          <p:nvPr/>
        </p:nvPicPr>
        <p:blipFill>
          <a:blip r:embed="rId2"/>
          <a:stretch/>
        </p:blipFill>
        <p:spPr>
          <a:xfrm>
            <a:off x="1553400" y="2498400"/>
            <a:ext cx="4206960" cy="186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09628AD-E893-4B82-9DDF-B57E7BCA121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to run Chromium Wayland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6"/>
          <p:cNvSpPr/>
          <p:nvPr/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Setup Chromium build environment first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Install depot_tools and clone Chromium source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 Chromium Wayland branch from Igalia 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 git remote add Igalia https://github.com/Igalia/chromium.git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 git fetch Igalia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 git checkout ozone-wayland-dev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Configuration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 gn args out/Ozone --args="use_ozone=true enable_package_mash_services=true use_xkbcommon=true is_debug=false"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Build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 ninja -C out/Ozone chrome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 .out/Ozone/chrome --mus --ozone-platform=wayland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0425211-C71E-4835-A604-84DB9608489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4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References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6"/>
          <p:cNvSpPr/>
          <p:nvPr/>
        </p:nvSpPr>
        <p:spPr>
          <a:xfrm>
            <a:off x="457200" y="1604520"/>
            <a:ext cx="8226720" cy="39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The Chromium project’s way to Wayland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written by Antonio Gomes(tonikitoo)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Update on the open source browser space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written by Jacobo Aragunde Pérez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Ozone-Wayland Architecture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written by Intel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518760" y="2197800"/>
            <a:ext cx="776880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Thank you!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087560" y="2905920"/>
            <a:ext cx="674964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gkim@igalia.com - Gyuyoung Kim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tonikitoo@igalia.com - Antonio Gomes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msisov@igalia.com - Maksim Sisov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mscho@igalia.com - Mi Sun Silvia Cho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685800" y="2644920"/>
            <a:ext cx="7768800" cy="13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4"/>
          <p:cNvSpPr/>
          <p:nvPr/>
        </p:nvSpPr>
        <p:spPr>
          <a:xfrm>
            <a:off x="395280" y="5925960"/>
            <a:ext cx="863568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This work is licensed under a Creative Commons Attribution-Share Alike 4.0 (CC BY-SA 4.0)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GENIVI is a registered trademark of the GENIVI Alliance in the USA and other countries.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7FD7931-CBA7-4669-95B7-B7B9EC7E85CC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457200" y="1604520"/>
            <a:ext cx="8226360" cy="10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Worker-owned, employee-run open source consultancy company based on Galicia Coruna, Spain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4504320" y="3335760"/>
            <a:ext cx="17784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6"/>
          <p:cNvSpPr/>
          <p:nvPr/>
        </p:nvSpPr>
        <p:spPr>
          <a:xfrm>
            <a:off x="4504320" y="3335760"/>
            <a:ext cx="17784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7"/>
          <p:cNvSpPr/>
          <p:nvPr/>
        </p:nvSpPr>
        <p:spPr>
          <a:xfrm>
            <a:off x="4504320" y="3335760"/>
            <a:ext cx="17784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그림 176" descr=""/>
          <p:cNvPicPr/>
          <p:nvPr/>
        </p:nvPicPr>
        <p:blipFill>
          <a:blip r:embed="rId1"/>
          <a:stretch/>
        </p:blipFill>
        <p:spPr>
          <a:xfrm>
            <a:off x="531000" y="2903760"/>
            <a:ext cx="2938320" cy="2938320"/>
          </a:xfrm>
          <a:prstGeom prst="rect">
            <a:avLst/>
          </a:prstGeom>
          <a:ln>
            <a:noFill/>
          </a:ln>
        </p:spPr>
      </p:pic>
      <p:sp>
        <p:nvSpPr>
          <p:cNvPr id="178" name="CustomShape 8"/>
          <p:cNvSpPr/>
          <p:nvPr/>
        </p:nvSpPr>
        <p:spPr>
          <a:xfrm>
            <a:off x="4504320" y="3335760"/>
            <a:ext cx="177840" cy="22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그림 178" descr=""/>
          <p:cNvPicPr/>
          <p:nvPr/>
        </p:nvPicPr>
        <p:blipFill>
          <a:blip r:embed="rId2"/>
          <a:stretch/>
        </p:blipFill>
        <p:spPr>
          <a:xfrm>
            <a:off x="6148440" y="2834640"/>
            <a:ext cx="2737440" cy="1551600"/>
          </a:xfrm>
          <a:prstGeom prst="rect">
            <a:avLst/>
          </a:prstGeom>
          <a:ln>
            <a:noFill/>
          </a:ln>
        </p:spPr>
      </p:pic>
      <p:pic>
        <p:nvPicPr>
          <p:cNvPr id="180" name="그림 179" descr=""/>
          <p:cNvPicPr/>
          <p:nvPr/>
        </p:nvPicPr>
        <p:blipFill>
          <a:blip r:embed="rId3"/>
          <a:stretch/>
        </p:blipFill>
        <p:spPr>
          <a:xfrm>
            <a:off x="3951360" y="3020400"/>
            <a:ext cx="2800440" cy="1551600"/>
          </a:xfrm>
          <a:prstGeom prst="rect">
            <a:avLst/>
          </a:prstGeom>
          <a:ln>
            <a:noFill/>
          </a:ln>
        </p:spPr>
      </p:pic>
      <p:pic>
        <p:nvPicPr>
          <p:cNvPr id="181" name="그림 180" descr=""/>
          <p:cNvPicPr/>
          <p:nvPr/>
        </p:nvPicPr>
        <p:blipFill>
          <a:blip r:embed="rId4"/>
          <a:stretch/>
        </p:blipFill>
        <p:spPr>
          <a:xfrm>
            <a:off x="5029200" y="4408560"/>
            <a:ext cx="2911320" cy="1625760"/>
          </a:xfrm>
          <a:prstGeom prst="rect">
            <a:avLst/>
          </a:prstGeom>
          <a:ln>
            <a:noFill/>
          </a:ln>
        </p:spPr>
      </p:pic>
      <p:sp>
        <p:nvSpPr>
          <p:cNvPr id="182" name="CustomShape 9"/>
          <p:cNvSpPr/>
          <p:nvPr/>
        </p:nvSpPr>
        <p:spPr>
          <a:xfrm>
            <a:off x="457200" y="309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Introduction of Igalia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6E2A401-1D3F-4BCE-969C-1BAFD912CD70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457200" y="81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4"/>
          <p:cNvSpPr/>
          <p:nvPr/>
        </p:nvSpPr>
        <p:spPr>
          <a:xfrm>
            <a:off x="456840" y="1582560"/>
            <a:ext cx="8226720" cy="21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~60 employees around the world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Chromium/Blink, WebKit, and Servo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Compilers, JavaScript engines (v8, JSC)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Multimedia (GStreamer), Graphics (Mesa), Networking, Accessibility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Introduction of Igalia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그림 187" descr=""/>
          <p:cNvPicPr/>
          <p:nvPr/>
        </p:nvPicPr>
        <p:blipFill>
          <a:blip r:embed="rId1"/>
          <a:stretch/>
        </p:blipFill>
        <p:spPr>
          <a:xfrm>
            <a:off x="597240" y="3897720"/>
            <a:ext cx="7989480" cy="208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92201DB3-669B-4B92-891D-EF3CE13DAC70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그림 190" descr=""/>
          <p:cNvPicPr/>
          <p:nvPr/>
        </p:nvPicPr>
        <p:blipFill>
          <a:blip r:embed="rId1"/>
          <a:stretch/>
        </p:blipFill>
        <p:spPr>
          <a:xfrm>
            <a:off x="456840" y="1816200"/>
            <a:ext cx="8226720" cy="3767040"/>
          </a:xfrm>
          <a:prstGeom prst="rect">
            <a:avLst/>
          </a:prstGeom>
          <a:ln>
            <a:noFill/>
          </a:ln>
        </p:spPr>
      </p:pic>
      <p:pic>
        <p:nvPicPr>
          <p:cNvPr id="192" name="그림 191" descr=""/>
          <p:cNvPicPr/>
          <p:nvPr/>
        </p:nvPicPr>
        <p:blipFill>
          <a:blip r:embed="rId2"/>
          <a:stretch/>
        </p:blipFill>
        <p:spPr>
          <a:xfrm>
            <a:off x="941760" y="317484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193" name="그림 192" descr=""/>
          <p:cNvPicPr/>
          <p:nvPr/>
        </p:nvPicPr>
        <p:blipFill>
          <a:blip r:embed="rId3"/>
          <a:stretch/>
        </p:blipFill>
        <p:spPr>
          <a:xfrm>
            <a:off x="1194120" y="324720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194" name="그림 193" descr=""/>
          <p:cNvPicPr/>
          <p:nvPr/>
        </p:nvPicPr>
        <p:blipFill>
          <a:blip r:embed="rId4"/>
          <a:stretch/>
        </p:blipFill>
        <p:spPr>
          <a:xfrm>
            <a:off x="1842480" y="321156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195" name="그림 194" descr=""/>
          <p:cNvPicPr/>
          <p:nvPr/>
        </p:nvPicPr>
        <p:blipFill>
          <a:blip r:embed="rId5"/>
          <a:stretch/>
        </p:blipFill>
        <p:spPr>
          <a:xfrm>
            <a:off x="1842840" y="306792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196" name="그림 195" descr=""/>
          <p:cNvPicPr/>
          <p:nvPr/>
        </p:nvPicPr>
        <p:blipFill>
          <a:blip r:embed="rId6"/>
          <a:stretch/>
        </p:blipFill>
        <p:spPr>
          <a:xfrm>
            <a:off x="2095200" y="299628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197" name="그림 196" descr=""/>
          <p:cNvPicPr/>
          <p:nvPr/>
        </p:nvPicPr>
        <p:blipFill>
          <a:blip r:embed="rId7"/>
          <a:stretch/>
        </p:blipFill>
        <p:spPr>
          <a:xfrm>
            <a:off x="2095560" y="324864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198" name="그림 197" descr=""/>
          <p:cNvPicPr/>
          <p:nvPr/>
        </p:nvPicPr>
        <p:blipFill>
          <a:blip r:embed="rId8"/>
          <a:stretch/>
        </p:blipFill>
        <p:spPr>
          <a:xfrm>
            <a:off x="2347920" y="303300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199" name="그림 198" descr=""/>
          <p:cNvPicPr/>
          <p:nvPr/>
        </p:nvPicPr>
        <p:blipFill>
          <a:blip r:embed="rId9"/>
          <a:stretch/>
        </p:blipFill>
        <p:spPr>
          <a:xfrm>
            <a:off x="2636280" y="418536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0" name="그림 199" descr=""/>
          <p:cNvPicPr/>
          <p:nvPr/>
        </p:nvPicPr>
        <p:blipFill>
          <a:blip r:embed="rId10"/>
          <a:stretch/>
        </p:blipFill>
        <p:spPr>
          <a:xfrm>
            <a:off x="4004640" y="306972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1" name="그림 200" descr=""/>
          <p:cNvPicPr/>
          <p:nvPr/>
        </p:nvPicPr>
        <p:blipFill>
          <a:blip r:embed="rId11"/>
          <a:stretch/>
        </p:blipFill>
        <p:spPr>
          <a:xfrm>
            <a:off x="4077000" y="303408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2" name="그림 201" descr=""/>
          <p:cNvPicPr/>
          <p:nvPr/>
        </p:nvPicPr>
        <p:blipFill>
          <a:blip r:embed="rId12"/>
          <a:stretch/>
        </p:blipFill>
        <p:spPr>
          <a:xfrm>
            <a:off x="4113360" y="325044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3" name="그림 202" descr=""/>
          <p:cNvPicPr/>
          <p:nvPr/>
        </p:nvPicPr>
        <p:blipFill>
          <a:blip r:embed="rId13"/>
          <a:stretch/>
        </p:blipFill>
        <p:spPr>
          <a:xfrm>
            <a:off x="4257720" y="296280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4" name="그림 203" descr=""/>
          <p:cNvPicPr/>
          <p:nvPr/>
        </p:nvPicPr>
        <p:blipFill>
          <a:blip r:embed="rId14"/>
          <a:stretch/>
        </p:blipFill>
        <p:spPr>
          <a:xfrm>
            <a:off x="4438080" y="299916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5" name="그림 204" descr=""/>
          <p:cNvPicPr/>
          <p:nvPr/>
        </p:nvPicPr>
        <p:blipFill>
          <a:blip r:embed="rId15"/>
          <a:stretch/>
        </p:blipFill>
        <p:spPr>
          <a:xfrm>
            <a:off x="4618440" y="310752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6" name="그림 205" descr=""/>
          <p:cNvPicPr/>
          <p:nvPr/>
        </p:nvPicPr>
        <p:blipFill>
          <a:blip r:embed="rId16"/>
          <a:stretch/>
        </p:blipFill>
        <p:spPr>
          <a:xfrm>
            <a:off x="4618800" y="296388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7" name="그림 206" descr=""/>
          <p:cNvPicPr/>
          <p:nvPr/>
        </p:nvPicPr>
        <p:blipFill>
          <a:blip r:embed="rId17"/>
          <a:stretch/>
        </p:blipFill>
        <p:spPr>
          <a:xfrm>
            <a:off x="4547160" y="278424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8" name="그림 207" descr=""/>
          <p:cNvPicPr/>
          <p:nvPr/>
        </p:nvPicPr>
        <p:blipFill>
          <a:blip r:embed="rId18"/>
          <a:stretch/>
        </p:blipFill>
        <p:spPr>
          <a:xfrm>
            <a:off x="4691520" y="274860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09" name="그림 208" descr=""/>
          <p:cNvPicPr/>
          <p:nvPr/>
        </p:nvPicPr>
        <p:blipFill>
          <a:blip r:embed="rId19"/>
          <a:stretch/>
        </p:blipFill>
        <p:spPr>
          <a:xfrm>
            <a:off x="4943880" y="2604960"/>
            <a:ext cx="214200" cy="191880"/>
          </a:xfrm>
          <a:prstGeom prst="rect">
            <a:avLst/>
          </a:prstGeom>
          <a:ln>
            <a:noFill/>
          </a:ln>
        </p:spPr>
      </p:pic>
      <p:pic>
        <p:nvPicPr>
          <p:cNvPr id="210" name="그림 209" descr=""/>
          <p:cNvPicPr/>
          <p:nvPr/>
        </p:nvPicPr>
        <p:blipFill>
          <a:blip r:embed="rId20"/>
          <a:stretch/>
        </p:blipFill>
        <p:spPr>
          <a:xfrm>
            <a:off x="7752240" y="3253320"/>
            <a:ext cx="214200" cy="19188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Introduction of Igalia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F57D862-71E5-4371-A58B-A7DADCCEFC26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457200" y="1604520"/>
            <a:ext cx="8226720" cy="337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Various platforms have been adopting Wayland as their windowing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AGL, GENIVI, Raspberry Pi, Tizen, Bose, Volvo, Bosch, Jolla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Ubuntu 17.10 will ship Wayland by default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Fedora 25 is shipping Wayland by default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Major UI toolkits have built-in support, including Qt5, GTK+, Clutter, EFL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그림 215" descr=""/>
          <p:cNvPicPr/>
          <p:nvPr/>
        </p:nvPicPr>
        <p:blipFill>
          <a:blip r:embed="rId1"/>
          <a:stretch/>
        </p:blipFill>
        <p:spPr>
          <a:xfrm>
            <a:off x="2261520" y="5068440"/>
            <a:ext cx="1302120" cy="730080"/>
          </a:xfrm>
          <a:prstGeom prst="rect">
            <a:avLst/>
          </a:prstGeom>
          <a:ln>
            <a:noFill/>
          </a:ln>
        </p:spPr>
      </p:pic>
      <p:pic>
        <p:nvPicPr>
          <p:cNvPr id="217" name="그림 216" descr=""/>
          <p:cNvPicPr/>
          <p:nvPr/>
        </p:nvPicPr>
        <p:blipFill>
          <a:blip r:embed="rId2"/>
          <a:stretch/>
        </p:blipFill>
        <p:spPr>
          <a:xfrm>
            <a:off x="5716800" y="5048640"/>
            <a:ext cx="1520640" cy="853200"/>
          </a:xfrm>
          <a:prstGeom prst="rect">
            <a:avLst/>
          </a:prstGeom>
          <a:ln>
            <a:noFill/>
          </a:ln>
        </p:spPr>
      </p:pic>
      <p:pic>
        <p:nvPicPr>
          <p:cNvPr id="218" name="그림 217" descr=""/>
          <p:cNvPicPr/>
          <p:nvPr/>
        </p:nvPicPr>
        <p:blipFill>
          <a:blip r:embed="rId3"/>
          <a:stretch/>
        </p:blipFill>
        <p:spPr>
          <a:xfrm>
            <a:off x="731520" y="5392080"/>
            <a:ext cx="1130400" cy="282600"/>
          </a:xfrm>
          <a:prstGeom prst="rect">
            <a:avLst/>
          </a:prstGeom>
          <a:ln>
            <a:noFill/>
          </a:ln>
        </p:spPr>
      </p:pic>
      <p:pic>
        <p:nvPicPr>
          <p:cNvPr id="219" name="그림 218" descr=""/>
          <p:cNvPicPr/>
          <p:nvPr/>
        </p:nvPicPr>
        <p:blipFill>
          <a:blip r:embed="rId4"/>
          <a:stretch/>
        </p:blipFill>
        <p:spPr>
          <a:xfrm>
            <a:off x="3830760" y="5086440"/>
            <a:ext cx="1872000" cy="923400"/>
          </a:xfrm>
          <a:prstGeom prst="rect">
            <a:avLst/>
          </a:prstGeom>
          <a:ln>
            <a:noFill/>
          </a:ln>
        </p:spPr>
      </p:pic>
      <p:pic>
        <p:nvPicPr>
          <p:cNvPr id="220" name="그림 219" descr=""/>
          <p:cNvPicPr/>
          <p:nvPr/>
        </p:nvPicPr>
        <p:blipFill>
          <a:blip r:embed="rId5"/>
          <a:stretch/>
        </p:blipFill>
        <p:spPr>
          <a:xfrm>
            <a:off x="7491600" y="4941000"/>
            <a:ext cx="1117080" cy="97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DFAD25B-7B32-498E-803A-D6C775C234F2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Motivation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457200" y="1604520"/>
            <a:ext cx="8226720" cy="15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There have been a lot of demands that Chromium works on Wayland in the industries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Wayland has been getting more complete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6B1A383-59E6-47D4-B7CA-C4DF5D91573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Background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그림 226" descr=""/>
          <p:cNvPicPr/>
          <p:nvPr/>
        </p:nvPicPr>
        <p:blipFill>
          <a:blip r:embed="rId1"/>
          <a:stretch/>
        </p:blipFill>
        <p:spPr>
          <a:xfrm>
            <a:off x="916920" y="1942560"/>
            <a:ext cx="3120120" cy="2967840"/>
          </a:xfrm>
          <a:prstGeom prst="rect">
            <a:avLst/>
          </a:prstGeom>
          <a:ln>
            <a:noFill/>
          </a:ln>
        </p:spPr>
      </p:pic>
      <p:pic>
        <p:nvPicPr>
          <p:cNvPr id="228" name="그림 227" descr=""/>
          <p:cNvPicPr/>
          <p:nvPr/>
        </p:nvPicPr>
        <p:blipFill>
          <a:blip r:embed="rId2"/>
          <a:stretch/>
        </p:blipFill>
        <p:spPr>
          <a:xfrm>
            <a:off x="5493960" y="2003760"/>
            <a:ext cx="1929240" cy="302580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1959120" y="5486400"/>
            <a:ext cx="54612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6099120" y="5486400"/>
            <a:ext cx="1183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Wayland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4425120" y="3645000"/>
            <a:ext cx="4345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135000"/>
            <a:ext cx="8226000" cy="6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"/>
          <p:cNvSpPr/>
          <p:nvPr/>
        </p:nvSpPr>
        <p:spPr>
          <a:xfrm>
            <a:off x="374760" y="6356520"/>
            <a:ext cx="3909600" cy="3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09E8450-4971-42E8-848C-878762C909EE}" type="slidenum"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  |   October 11, 2017   |   </a:t>
            </a:r>
            <a:r>
              <a:rPr b="0" lang="en-US" sz="800" spc="-1" strike="noStrike">
                <a:solidFill>
                  <a:srgbClr val="151811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GENIVI Alliance 2017</a:t>
            </a:r>
            <a:r>
              <a:rPr b="0"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Background (Cont.)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457200" y="1604520"/>
            <a:ext cx="4569480" cy="397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be brief, Aura is UI framework working on Chrome OS/Chromium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Aura provides window and event types, as well as interfaces to customize their behavior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그림 235" descr=""/>
          <p:cNvPicPr/>
          <p:nvPr/>
        </p:nvPicPr>
        <p:blipFill>
          <a:blip r:embed="rId1"/>
          <a:stretch/>
        </p:blipFill>
        <p:spPr>
          <a:xfrm>
            <a:off x="5136840" y="1499040"/>
            <a:ext cx="3586320" cy="430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Seoul AMM Keynote Draft1-NEW TEMPLATE.pptx</Template>
  <TotalTime>3059</TotalTime>
  <Application>LibreOffice/5.1.6.2$Linux_X86_64 LibreOffice_project/10m0$Build-2</Application>
  <Words>999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2015-10-14T18:27:05Z</dcterms:created>
  <dc:creator>John Lehmann</dc:creator>
  <dc:description/>
  <dc:language>en-US</dc:language>
  <cp:lastModifiedBy/>
  <dcterms:modified xsi:type="dcterms:W3CDTF">2017-10-13T12:19:52Z</dcterms:modified>
  <cp:revision>143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3</vt:i4>
  </property>
  <property fmtid="{D5CDD505-2E9C-101B-9397-08002B2CF9AE}" pid="7" name="Notes">
    <vt:i4>1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